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7" r:id="rId3"/>
    <p:sldId id="280" r:id="rId4"/>
    <p:sldId id="279" r:id="rId5"/>
    <p:sldId id="258" r:id="rId6"/>
    <p:sldId id="270" r:id="rId7"/>
    <p:sldId id="271" r:id="rId8"/>
    <p:sldId id="273" r:id="rId9"/>
    <p:sldId id="27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8A22-3A1C-467D-82A5-11242201897F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D0B2E-D53D-43B6-9DAE-DE1A1FE49D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6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67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61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1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8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8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41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4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81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63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6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63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5922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/>
              <a:t>ARAŞTIRMA FAALİYETLERİNİ DESTEKLEME </a:t>
            </a:r>
            <a:r>
              <a:rPr lang="en-US" sz="3600" dirty="0" smtClean="0"/>
              <a:t>KURULU</a:t>
            </a:r>
            <a:r>
              <a:rPr lang="tr-TR" sz="3600" dirty="0" smtClean="0"/>
              <a:t> (AFDK)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KIRGIZİSTAN</a:t>
            </a:r>
            <a:r>
              <a:rPr lang="tr-TR" sz="3600" dirty="0" smtClean="0"/>
              <a:t>-</a:t>
            </a:r>
            <a:r>
              <a:rPr lang="en-US" sz="3600" dirty="0" smtClean="0"/>
              <a:t>TÜRKİYE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en-US" sz="3600" dirty="0" smtClean="0"/>
              <a:t>MANAS </a:t>
            </a:r>
            <a:r>
              <a:rPr lang="en-US" sz="3600" dirty="0"/>
              <a:t>ÜNİVERSİTESİ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416824" cy="24258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Bilimsel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Yayınlara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Destek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Başvuru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Şartları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202</a:t>
            </a:r>
            <a:r>
              <a:rPr lang="tr-TR" dirty="0" smtClean="0">
                <a:solidFill>
                  <a:schemeClr val="tx1"/>
                </a:solidFill>
              </a:rPr>
              <a:t>3 </a:t>
            </a:r>
            <a:r>
              <a:rPr lang="en-US" dirty="0" err="1" smtClean="0">
                <a:solidFill>
                  <a:schemeClr val="tx1"/>
                </a:solidFill>
              </a:rPr>
              <a:t>Güz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Dönem </a:t>
            </a:r>
            <a:r>
              <a:rPr lang="en-US" dirty="0" err="1" smtClean="0">
                <a:solidFill>
                  <a:schemeClr val="tx1"/>
                </a:solidFill>
              </a:rPr>
              <a:t>Başvuru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Takvimi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8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2023 YILI GÜZ DÖNEM BİLİMSEL YAYINLARA DESTEK </a:t>
            </a:r>
            <a:br>
              <a:rPr lang="tr-TR" sz="2800" dirty="0" smtClean="0"/>
            </a:br>
            <a:r>
              <a:rPr lang="tr-TR" sz="2800" dirty="0" smtClean="0"/>
              <a:t>BAŞVURU TAKVİMİ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en-US" sz="2400" dirty="0" err="1" smtClean="0"/>
              <a:t>Başvuru</a:t>
            </a:r>
            <a:r>
              <a:rPr lang="en-US" sz="2400" dirty="0"/>
              <a:t>: </a:t>
            </a:r>
            <a:r>
              <a:rPr lang="tr-TR" sz="2400" dirty="0" smtClean="0"/>
              <a:t>08</a:t>
            </a:r>
            <a:r>
              <a:rPr lang="en-US" sz="2400" dirty="0" smtClean="0"/>
              <a:t>-</a:t>
            </a:r>
            <a:r>
              <a:rPr lang="tr-TR" sz="2400" dirty="0" smtClean="0"/>
              <a:t>28</a:t>
            </a:r>
            <a:r>
              <a:rPr lang="en-US" sz="2400" dirty="0" smtClean="0"/>
              <a:t> </a:t>
            </a:r>
            <a:r>
              <a:rPr lang="tr-TR" sz="2400" dirty="0" smtClean="0"/>
              <a:t>Ocak</a:t>
            </a:r>
            <a:r>
              <a:rPr lang="en-US" sz="2400" dirty="0" smtClean="0"/>
              <a:t> 202</a:t>
            </a:r>
            <a:r>
              <a:rPr lang="tr-TR" sz="2400" dirty="0"/>
              <a:t>4</a:t>
            </a:r>
            <a:endParaRPr lang="en-US" sz="2400" dirty="0"/>
          </a:p>
          <a:p>
            <a:r>
              <a:rPr lang="en-US" sz="2400" dirty="0" err="1"/>
              <a:t>Ön</a:t>
            </a:r>
            <a:r>
              <a:rPr lang="en-US" sz="2400" dirty="0"/>
              <a:t> </a:t>
            </a:r>
            <a:r>
              <a:rPr lang="en-US" sz="2400" dirty="0" err="1" smtClean="0"/>
              <a:t>Değerlendirme</a:t>
            </a:r>
            <a:r>
              <a:rPr lang="en-US" sz="2400" dirty="0" smtClean="0"/>
              <a:t>:</a:t>
            </a:r>
            <a:r>
              <a:rPr lang="tr-TR" sz="2400" dirty="0" smtClean="0"/>
              <a:t>29 Ocak-11 Şubat </a:t>
            </a:r>
            <a:r>
              <a:rPr lang="en-US" sz="2400" dirty="0" smtClean="0"/>
              <a:t>202</a:t>
            </a:r>
            <a:r>
              <a:rPr lang="tr-TR" sz="2400" dirty="0"/>
              <a:t>4</a:t>
            </a:r>
            <a:endParaRPr lang="en-US" sz="2400" dirty="0"/>
          </a:p>
          <a:p>
            <a:r>
              <a:rPr lang="en-US" sz="2400" dirty="0" err="1"/>
              <a:t>Eksikliklerin</a:t>
            </a:r>
            <a:r>
              <a:rPr lang="en-US" sz="2400" dirty="0"/>
              <a:t> </a:t>
            </a:r>
            <a:r>
              <a:rPr lang="en-US" sz="2400" dirty="0" err="1"/>
              <a:t>Yazarlara</a:t>
            </a:r>
            <a:r>
              <a:rPr lang="en-US" sz="2400" dirty="0"/>
              <a:t> </a:t>
            </a:r>
            <a:r>
              <a:rPr lang="en-US" sz="2400" dirty="0" err="1"/>
              <a:t>Bildirilmesi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Düzeltilmesi</a:t>
            </a:r>
            <a:r>
              <a:rPr lang="en-US" sz="2400" dirty="0"/>
              <a:t>: </a:t>
            </a:r>
            <a:r>
              <a:rPr lang="tr-TR" sz="2400" dirty="0" smtClean="0"/>
              <a:t>12</a:t>
            </a:r>
            <a:r>
              <a:rPr lang="en-US" sz="2400" dirty="0" smtClean="0"/>
              <a:t>-</a:t>
            </a:r>
            <a:r>
              <a:rPr lang="tr-TR" sz="2400" dirty="0" smtClean="0"/>
              <a:t>19</a:t>
            </a:r>
            <a:r>
              <a:rPr lang="en-US" sz="2400" dirty="0" smtClean="0"/>
              <a:t> </a:t>
            </a:r>
            <a:r>
              <a:rPr lang="tr-TR" sz="2400" dirty="0" smtClean="0"/>
              <a:t>Şubat </a:t>
            </a:r>
            <a:r>
              <a:rPr lang="en-US" sz="2400" dirty="0" smtClean="0"/>
              <a:t>202</a:t>
            </a:r>
            <a:r>
              <a:rPr lang="tr-TR" sz="2400" dirty="0"/>
              <a:t>4</a:t>
            </a:r>
            <a:endParaRPr lang="en-US" sz="2400" dirty="0"/>
          </a:p>
          <a:p>
            <a:r>
              <a:rPr lang="en-US" sz="2400" dirty="0"/>
              <a:t>Son </a:t>
            </a:r>
            <a:r>
              <a:rPr lang="en-US" sz="2400" dirty="0" err="1"/>
              <a:t>Değerlendirme</a:t>
            </a:r>
            <a:r>
              <a:rPr lang="en-US" sz="2400" dirty="0"/>
              <a:t>: </a:t>
            </a:r>
            <a:r>
              <a:rPr lang="tr-TR" sz="2400" dirty="0" smtClean="0"/>
              <a:t>20</a:t>
            </a:r>
            <a:r>
              <a:rPr lang="en-US" sz="2400" dirty="0" smtClean="0"/>
              <a:t>-</a:t>
            </a:r>
            <a:r>
              <a:rPr lang="tr-TR" sz="2400" dirty="0" smtClean="0"/>
              <a:t>29 Şubat </a:t>
            </a:r>
            <a:r>
              <a:rPr lang="en-US" sz="2400" dirty="0" smtClean="0"/>
              <a:t>202</a:t>
            </a:r>
            <a:r>
              <a:rPr lang="tr-TR" sz="2400" dirty="0"/>
              <a:t>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Tablo 1. </a:t>
            </a:r>
            <a:r>
              <a:rPr lang="tr-TR" sz="3200" dirty="0" smtClean="0"/>
              <a:t>Yayımlanmış </a:t>
            </a:r>
            <a:r>
              <a:rPr lang="tr-TR" sz="3200" dirty="0"/>
              <a:t>derleme ve makale için verilen azami destek miktarı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480400"/>
              </p:ext>
            </p:extLst>
          </p:nvPr>
        </p:nvGraphicFramePr>
        <p:xfrm>
          <a:off x="457200" y="1600200"/>
          <a:ext cx="821925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2236"/>
                <a:gridCol w="38470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Dergi WOS Çeyreklik (Q) Sınıfı</a:t>
                      </a:r>
                    </a:p>
                    <a:p>
                      <a:r>
                        <a:rPr lang="tr-TR" sz="2000" dirty="0" smtClean="0"/>
                        <a:t>(Derleme ve makalenin yayımlandığı</a:t>
                      </a:r>
                    </a:p>
                    <a:p>
                      <a:r>
                        <a:rPr lang="tr-TR" sz="2000" dirty="0" smtClean="0"/>
                        <a:t>yıl için)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Tutar (USD)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Q1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1000 (Bin)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800 (Sekiz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Q3, AHCI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600 (Altı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Q4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400 (Dört yüz) USD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39552" y="501317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Yayımlanmış </a:t>
            </a:r>
            <a:r>
              <a:rPr lang="tr-TR" sz="2400" b="1" dirty="0"/>
              <a:t>derleme ve makale </a:t>
            </a:r>
            <a:r>
              <a:rPr lang="tr-TR" sz="2400" dirty="0"/>
              <a:t>için verilen destek miktarı Tablo 1 de belirtilen miktardan </a:t>
            </a:r>
            <a:r>
              <a:rPr lang="tr-TR" sz="2400" dirty="0" smtClean="0"/>
              <a:t>fazla olamaz</a:t>
            </a:r>
            <a:r>
              <a:rPr lang="tr-TR" sz="2400" dirty="0"/>
              <a:t>. Bu destek miktarı, yayında adı bulunan yazarlara eşit olarak paylaştırılır.</a:t>
            </a:r>
          </a:p>
        </p:txBody>
      </p:sp>
    </p:spTree>
    <p:extLst>
      <p:ext uri="{BB962C8B-B14F-4D97-AF65-F5344CB8AC3E}">
        <p14:creationId xmlns:p14="http://schemas.microsoft.com/office/powerpoint/2010/main" val="3996618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03232" cy="792088"/>
          </a:xfrm>
        </p:spPr>
        <p:txBody>
          <a:bodyPr/>
          <a:lstStyle/>
          <a:p>
            <a:r>
              <a:rPr lang="tr-TR" b="1" dirty="0" smtClean="0"/>
              <a:t>Önemli Bilgi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70125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tr-TR" b="1" dirty="0" smtClean="0"/>
              <a:t> </a:t>
            </a:r>
          </a:p>
          <a:p>
            <a:r>
              <a:rPr lang="tr-TR" sz="4700" dirty="0" smtClean="0"/>
              <a:t>Dijital </a:t>
            </a:r>
            <a:r>
              <a:rPr lang="en-US" sz="4700" dirty="0"/>
              <a:t>M</a:t>
            </a:r>
            <a:r>
              <a:rPr lang="tr-TR" sz="4700" dirty="0" err="1" smtClean="0"/>
              <a:t>anas</a:t>
            </a:r>
            <a:r>
              <a:rPr lang="tr-TR" sz="4700" dirty="0" smtClean="0"/>
              <a:t> </a:t>
            </a:r>
            <a:r>
              <a:rPr lang="tr-TR" sz="4700" dirty="0" smtClean="0"/>
              <a:t>sayfasında </a:t>
            </a:r>
            <a:r>
              <a:rPr lang="tr-TR" sz="4700" dirty="0"/>
              <a:t>yer </a:t>
            </a:r>
            <a:r>
              <a:rPr lang="tr-TR" sz="4700" dirty="0" smtClean="0"/>
              <a:t>alan «</a:t>
            </a:r>
            <a:r>
              <a:rPr lang="tr-TR" sz="4700" b="1" dirty="0" smtClean="0"/>
              <a:t>Yayınlar» </a:t>
            </a:r>
            <a:r>
              <a:rPr lang="tr-TR" sz="4700" dirty="0" smtClean="0"/>
              <a:t>sistemine makale veya derleme girişi yapılacaktır.</a:t>
            </a:r>
          </a:p>
          <a:p>
            <a:r>
              <a:rPr lang="tr-TR" sz="4700" dirty="0" smtClean="0"/>
              <a:t>«</a:t>
            </a:r>
            <a:r>
              <a:rPr lang="tr-TR" sz="4700" b="1" dirty="0" smtClean="0"/>
              <a:t>Yayınlar</a:t>
            </a:r>
            <a:r>
              <a:rPr lang="tr-TR" sz="4700" dirty="0" smtClean="0"/>
              <a:t>» sisteminde </a:t>
            </a:r>
            <a:r>
              <a:rPr lang="tr-TR" sz="4700" dirty="0"/>
              <a:t>AFDK ya başvuru  için istenen belgeler yüklendikten sonra </a:t>
            </a:r>
            <a:r>
              <a:rPr lang="tr-TR" sz="4700" dirty="0" smtClean="0"/>
              <a:t>“</a:t>
            </a:r>
            <a:r>
              <a:rPr lang="tr-TR" sz="4700" b="1" dirty="0" smtClean="0"/>
              <a:t>Destek</a:t>
            </a:r>
            <a:r>
              <a:rPr lang="tr-TR" sz="4700" dirty="0" smtClean="0"/>
              <a:t> </a:t>
            </a:r>
            <a:r>
              <a:rPr lang="tr-TR" sz="4700" b="1" dirty="0" smtClean="0"/>
              <a:t>Başvuru Formu</a:t>
            </a:r>
            <a:r>
              <a:rPr lang="tr-TR" sz="4700" dirty="0" smtClean="0"/>
              <a:t>” sistem tarafından otomatik </a:t>
            </a:r>
            <a:r>
              <a:rPr lang="tr-TR" sz="4700" dirty="0"/>
              <a:t>olarak oluşturacaktır. </a:t>
            </a:r>
            <a:endParaRPr lang="tr-TR" sz="4700" dirty="0" smtClean="0"/>
          </a:p>
          <a:p>
            <a:r>
              <a:rPr lang="tr-TR" sz="4700" dirty="0"/>
              <a:t>Bilimsel Yayınlara Destek Başvuru </a:t>
            </a:r>
            <a:r>
              <a:rPr lang="tr-TR" sz="4700" dirty="0" smtClean="0"/>
              <a:t>Formu, </a:t>
            </a:r>
            <a:r>
              <a:rPr lang="tr-TR" sz="4700" dirty="0"/>
              <a:t>bölüm başkanlığı ve dekanlık/müdürlük aracılığı ile Rektörlük Makamına sunulacaktır</a:t>
            </a:r>
            <a:r>
              <a:rPr lang="tr-TR" sz="4700" dirty="0" smtClean="0"/>
              <a:t>.</a:t>
            </a:r>
            <a:endParaRPr lang="tr-TR" sz="4700" dirty="0"/>
          </a:p>
          <a:p>
            <a:r>
              <a:rPr lang="tr-TR" sz="4700" dirty="0" smtClean="0"/>
              <a:t>İmzalı Destek </a:t>
            </a:r>
            <a:r>
              <a:rPr lang="tr-TR" sz="4700" dirty="0"/>
              <a:t>Başvuru </a:t>
            </a:r>
            <a:r>
              <a:rPr lang="tr-TR" sz="4700" dirty="0" smtClean="0"/>
              <a:t>Formu hariç hiçbir belgenin  çıktısı  AFDK ya gönderilmeyecektir.</a:t>
            </a:r>
          </a:p>
          <a:p>
            <a:r>
              <a:rPr lang="tr-TR" sz="4700" dirty="0" smtClean="0"/>
              <a:t>Başvurusu yapılacak olan yayın </a:t>
            </a:r>
            <a:r>
              <a:rPr lang="tr-TR" sz="4700" dirty="0"/>
              <a:t>tam metin olarak SCIE, SSCI ve AHCI </a:t>
            </a:r>
            <a:r>
              <a:rPr lang="tr-TR" sz="4700" dirty="0" smtClean="0"/>
              <a:t>(Web of </a:t>
            </a:r>
            <a:r>
              <a:rPr lang="tr-TR" sz="4700" dirty="0" err="1"/>
              <a:t>S</a:t>
            </a:r>
            <a:r>
              <a:rPr lang="tr-TR" sz="4700" dirty="0" err="1" smtClean="0"/>
              <a:t>cience</a:t>
            </a:r>
            <a:r>
              <a:rPr lang="tr-TR" sz="4700" dirty="0" smtClean="0"/>
              <a:t>) tarafından </a:t>
            </a:r>
            <a:r>
              <a:rPr lang="tr-TR" sz="4700" dirty="0"/>
              <a:t>taranan </a:t>
            </a:r>
            <a:r>
              <a:rPr lang="tr-TR" sz="4700" dirty="0" smtClean="0"/>
              <a:t>dergilerde </a:t>
            </a:r>
            <a:r>
              <a:rPr lang="tr-TR" sz="4700" b="1" dirty="0" smtClean="0"/>
              <a:t>2022 ve 2023 yıllarında yayımlanmış (PUBLISHED</a:t>
            </a:r>
            <a:r>
              <a:rPr lang="tr-TR" sz="4700" dirty="0" smtClean="0"/>
              <a:t>) olmalıdır.</a:t>
            </a:r>
          </a:p>
          <a:p>
            <a:r>
              <a:rPr lang="tr-TR" sz="4700" dirty="0" smtClean="0"/>
              <a:t>AFDK dan daha önce destek almış yayınlar tekrar sunulmamalıdır.</a:t>
            </a:r>
            <a:endParaRPr lang="tr-TR" sz="4700" dirty="0"/>
          </a:p>
          <a:p>
            <a:endParaRPr lang="tr-TR" sz="3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14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ARAŞTIRMA FAALİYETLERİNİ DESTEKLEME YÖNETMELİĞİ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352928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Bilimsel</a:t>
            </a:r>
            <a:r>
              <a:rPr lang="en-US" b="1" dirty="0"/>
              <a:t> </a:t>
            </a:r>
            <a:r>
              <a:rPr lang="en-US" b="1" dirty="0" err="1"/>
              <a:t>Yayınlara</a:t>
            </a:r>
            <a:r>
              <a:rPr lang="en-US" b="1" dirty="0"/>
              <a:t> </a:t>
            </a:r>
            <a:r>
              <a:rPr lang="en-US" b="1" dirty="0" err="1"/>
              <a:t>Destek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Şartları</a:t>
            </a:r>
            <a:endParaRPr lang="en-US" b="1" dirty="0"/>
          </a:p>
          <a:p>
            <a:pPr marL="0" indent="0">
              <a:buNone/>
            </a:pPr>
            <a:r>
              <a:rPr lang="en-US" b="1" dirty="0" err="1" smtClean="0"/>
              <a:t>Madde</a:t>
            </a:r>
            <a:r>
              <a:rPr lang="en-US" b="1" dirty="0" smtClean="0"/>
              <a:t> 7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(1)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/>
              <a:t>elemanları</a:t>
            </a:r>
            <a:r>
              <a:rPr lang="en-US" dirty="0"/>
              <a:t> </a:t>
            </a:r>
            <a:r>
              <a:rPr lang="en-US" dirty="0" err="1"/>
              <a:t>başvurularını</a:t>
            </a:r>
            <a:r>
              <a:rPr lang="en-US" dirty="0"/>
              <a:t>, </a:t>
            </a:r>
            <a:r>
              <a:rPr lang="en-US" dirty="0" err="1"/>
              <a:t>kadrolarının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birime</a:t>
            </a:r>
            <a:r>
              <a:rPr lang="en-US" dirty="0"/>
              <a:t>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 smtClean="0"/>
              <a:t>yayımlanmasını</a:t>
            </a:r>
            <a:r>
              <a:rPr lang="tr-TR" dirty="0" smtClean="0"/>
              <a:t> </a:t>
            </a:r>
            <a:r>
              <a:rPr lang="en-US" dirty="0" err="1" smtClean="0"/>
              <a:t>takiben</a:t>
            </a:r>
            <a:r>
              <a:rPr lang="en-US" dirty="0" smtClean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geç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yıl</a:t>
            </a:r>
            <a:r>
              <a:rPr lang="en-US" b="1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yaparlar</a:t>
            </a:r>
            <a:r>
              <a:rPr lang="en-US" dirty="0"/>
              <a:t>. </a:t>
            </a:r>
            <a:r>
              <a:rPr lang="en-US" dirty="0" err="1"/>
              <a:t>Başvurular</a:t>
            </a:r>
            <a:r>
              <a:rPr lang="en-US" dirty="0"/>
              <a:t>, AFDK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“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 smtClean="0"/>
              <a:t>Yayınlara</a:t>
            </a:r>
            <a:r>
              <a:rPr lang="tr-TR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”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bölüm</a:t>
            </a:r>
            <a:r>
              <a:rPr lang="en-US" dirty="0"/>
              <a:t>/program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dekanlık</a:t>
            </a:r>
            <a:r>
              <a:rPr lang="en-US" dirty="0"/>
              <a:t>/</a:t>
            </a:r>
            <a:r>
              <a:rPr lang="en-US" dirty="0" err="1"/>
              <a:t>müdürlük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Rektörlük</a:t>
            </a:r>
            <a:r>
              <a:rPr lang="en-US" dirty="0" smtClean="0"/>
              <a:t> </a:t>
            </a:r>
            <a:r>
              <a:rPr lang="en-US" dirty="0" err="1"/>
              <a:t>Makamına</a:t>
            </a:r>
            <a:r>
              <a:rPr lang="en-US" dirty="0"/>
              <a:t> </a:t>
            </a:r>
            <a:r>
              <a:rPr lang="en-US" dirty="0" err="1"/>
              <a:t>sunulur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(2) </a:t>
            </a:r>
            <a:r>
              <a:rPr lang="en-US" b="1" dirty="0" err="1"/>
              <a:t>Araştırma</a:t>
            </a:r>
            <a:r>
              <a:rPr lang="en-US" b="1" dirty="0"/>
              <a:t> </a:t>
            </a:r>
            <a:r>
              <a:rPr lang="en-US" b="1" dirty="0" err="1"/>
              <a:t>yayın</a:t>
            </a:r>
            <a:r>
              <a:rPr lang="en-US" b="1" dirty="0"/>
              <a:t> </a:t>
            </a:r>
            <a:r>
              <a:rPr lang="en-US" b="1" dirty="0" err="1"/>
              <a:t>desteği</a:t>
            </a:r>
            <a:r>
              <a:rPr lang="en-US" b="1" dirty="0"/>
              <a:t> </a:t>
            </a:r>
            <a:r>
              <a:rPr lang="en-US" b="1" dirty="0" err="1"/>
              <a:t>alınabilmesi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 smtClean="0"/>
              <a:t>: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elemanının</a:t>
            </a:r>
            <a:r>
              <a:rPr lang="en-US" dirty="0"/>
              <a:t> tam </a:t>
            </a:r>
            <a:r>
              <a:rPr lang="en-US" dirty="0" err="1"/>
              <a:t>zamanlı</a:t>
            </a:r>
            <a:r>
              <a:rPr lang="en-US" dirty="0"/>
              <a:t> </a:t>
            </a:r>
            <a:r>
              <a:rPr lang="en-US" dirty="0" err="1"/>
              <a:t>statüde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SCIE, SSCI </a:t>
            </a:r>
            <a:r>
              <a:rPr lang="en-US" dirty="0" err="1"/>
              <a:t>ve</a:t>
            </a:r>
            <a:r>
              <a:rPr lang="en-US" dirty="0"/>
              <a:t> AHCI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taranan</a:t>
            </a:r>
            <a:r>
              <a:rPr lang="en-US" dirty="0"/>
              <a:t> </a:t>
            </a:r>
            <a:r>
              <a:rPr lang="en-US" dirty="0" err="1"/>
              <a:t>dergilerde</a:t>
            </a:r>
            <a:r>
              <a:rPr lang="en-US" dirty="0"/>
              <a:t> </a:t>
            </a:r>
            <a:r>
              <a:rPr lang="en-US" b="1" dirty="0" err="1" smtClean="0"/>
              <a:t>yayımlanmış</a:t>
            </a:r>
            <a:r>
              <a:rPr lang="tr-TR" b="1" dirty="0" smtClean="0"/>
              <a:t> </a:t>
            </a:r>
            <a:r>
              <a:rPr lang="en-US" dirty="0" err="1" smtClean="0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metninin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Q </a:t>
            </a:r>
            <a:r>
              <a:rPr lang="en-US" dirty="0" err="1"/>
              <a:t>çeyreklik</a:t>
            </a:r>
            <a:r>
              <a:rPr lang="en-US" dirty="0"/>
              <a:t> </a:t>
            </a:r>
            <a:r>
              <a:rPr lang="en-US" dirty="0" err="1"/>
              <a:t>belgesinin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formunun</a:t>
            </a:r>
            <a:r>
              <a:rPr lang="en-US" dirty="0"/>
              <a:t> </a:t>
            </a:r>
            <a:r>
              <a:rPr lang="en-US" dirty="0" err="1"/>
              <a:t>ekinde</a:t>
            </a:r>
            <a:r>
              <a:rPr lang="en-US" dirty="0"/>
              <a:t> </a:t>
            </a:r>
            <a:r>
              <a:rPr lang="en-US" dirty="0" err="1" smtClean="0"/>
              <a:t>bulunması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b="1" dirty="0" smtClean="0"/>
              <a:t>AHCI </a:t>
            </a:r>
            <a:r>
              <a:rPr lang="en-US" b="1" dirty="0" err="1"/>
              <a:t>için</a:t>
            </a:r>
            <a:r>
              <a:rPr lang="en-US" b="1" dirty="0"/>
              <a:t> Q </a:t>
            </a:r>
            <a:r>
              <a:rPr lang="en-US" b="1" dirty="0" err="1"/>
              <a:t>belgesi</a:t>
            </a:r>
            <a:r>
              <a:rPr lang="en-US" b="1" dirty="0"/>
              <a:t> </a:t>
            </a:r>
            <a:r>
              <a:rPr lang="en-US" b="1" dirty="0" err="1"/>
              <a:t>aranmaz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Makalede</a:t>
            </a:r>
            <a:r>
              <a:rPr lang="en-US" dirty="0"/>
              <a:t> </a:t>
            </a:r>
            <a:r>
              <a:rPr lang="en-US" dirty="0" err="1"/>
              <a:t>Kırgızistan-Türkiye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/>
              <a:t>Üniversitesi'nin</a:t>
            </a:r>
            <a:r>
              <a:rPr lang="en-US" dirty="0"/>
              <a:t> </a:t>
            </a:r>
            <a:r>
              <a:rPr lang="en-US" dirty="0" err="1"/>
              <a:t>adres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gösterilmesi</a:t>
            </a:r>
            <a:r>
              <a:rPr lang="en-US" dirty="0"/>
              <a:t> </a:t>
            </a:r>
            <a:r>
              <a:rPr lang="en-US" dirty="0" err="1"/>
              <a:t>zorunludur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2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u="sng" dirty="0" smtClean="0"/>
              <a:t/>
            </a:r>
            <a:br>
              <a:rPr lang="tr-TR" u="sng" dirty="0" smtClean="0"/>
            </a:br>
            <a:r>
              <a:rPr lang="tr-TR" dirty="0" smtClean="0"/>
              <a:t>BAŞVURU İÇİN </a:t>
            </a:r>
            <a:r>
              <a:rPr lang="en-US" dirty="0" smtClean="0"/>
              <a:t>İSTENEN </a:t>
            </a:r>
            <a:r>
              <a:rPr lang="en-US" dirty="0"/>
              <a:t>BELGELER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endParaRPr lang="tr-TR" u="sng" dirty="0"/>
          </a:p>
          <a:p>
            <a:r>
              <a:rPr lang="tr-TR" dirty="0" err="1" smtClean="0"/>
              <a:t>M</a:t>
            </a:r>
            <a:r>
              <a:rPr lang="en-US" dirty="0" err="1" smtClean="0"/>
              <a:t>akale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derleme</a:t>
            </a:r>
            <a:r>
              <a:rPr lang="tr-TR" dirty="0" err="1" smtClean="0"/>
              <a:t>nin</a:t>
            </a:r>
            <a:r>
              <a:rPr lang="en-US" dirty="0" smtClean="0"/>
              <a:t> </a:t>
            </a:r>
            <a:r>
              <a:rPr lang="en-US" dirty="0" err="1" smtClean="0"/>
              <a:t>dergide</a:t>
            </a:r>
            <a:r>
              <a:rPr lang="en-US" dirty="0" smtClean="0"/>
              <a:t> </a:t>
            </a:r>
            <a:r>
              <a:rPr lang="en-US" dirty="0" err="1" smtClean="0"/>
              <a:t>yayı</a:t>
            </a:r>
            <a:r>
              <a:rPr lang="tr-TR" dirty="0" smtClean="0"/>
              <a:t>m</a:t>
            </a:r>
            <a:r>
              <a:rPr lang="en-US" dirty="0" err="1" smtClean="0"/>
              <a:t>lanmış</a:t>
            </a:r>
            <a:r>
              <a:rPr lang="en-US" dirty="0" smtClean="0"/>
              <a:t> </a:t>
            </a:r>
            <a:r>
              <a:rPr lang="en-US" dirty="0"/>
              <a:t>tam </a:t>
            </a:r>
            <a:r>
              <a:rPr lang="en-US" dirty="0" smtClean="0"/>
              <a:t>met</a:t>
            </a:r>
            <a:r>
              <a:rPr lang="tr-TR" dirty="0" err="1" smtClean="0"/>
              <a:t>ni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5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Bulunduğu</a:t>
            </a:r>
            <a:r>
              <a:rPr lang="en-US" dirty="0"/>
              <a:t> WEB of SCIENCE Ana </a:t>
            </a:r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/>
              <a:t>Görüntüsü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Ek1</a:t>
            </a:r>
            <a:r>
              <a:rPr lang="en-US" u="sng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Yay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/>
              <a:t>Başlığı</a:t>
            </a:r>
            <a:endParaRPr lang="en-US" dirty="0"/>
          </a:p>
          <a:p>
            <a:pPr lvl="0"/>
            <a:r>
              <a:rPr lang="en-US" dirty="0"/>
              <a:t>Abstract</a:t>
            </a:r>
          </a:p>
          <a:p>
            <a:pPr lvl="0"/>
            <a:r>
              <a:rPr lang="en-US" dirty="0" err="1"/>
              <a:t>Yazar</a:t>
            </a:r>
            <a:r>
              <a:rPr lang="en-US" dirty="0"/>
              <a:t> </a:t>
            </a:r>
            <a:r>
              <a:rPr lang="en-US" dirty="0" err="1"/>
              <a:t>İsimleri</a:t>
            </a:r>
            <a:endParaRPr lang="en-US" dirty="0"/>
          </a:p>
          <a:p>
            <a:pPr lvl="0"/>
            <a:r>
              <a:rPr lang="en-US" dirty="0" err="1"/>
              <a:t>Dergi</a:t>
            </a:r>
            <a:r>
              <a:rPr lang="en-US" dirty="0"/>
              <a:t> </a:t>
            </a:r>
            <a:r>
              <a:rPr lang="en-US" dirty="0" err="1"/>
              <a:t>Adı</a:t>
            </a:r>
            <a:endParaRPr lang="en-US" dirty="0"/>
          </a:p>
          <a:p>
            <a:pPr lvl="0"/>
            <a:r>
              <a:rPr lang="en-US" dirty="0" err="1" smtClean="0"/>
              <a:t>Cilt</a:t>
            </a:r>
            <a:r>
              <a:rPr lang="tr-TR" dirty="0" smtClean="0"/>
              <a:t> </a:t>
            </a:r>
            <a:endParaRPr lang="en-US" dirty="0"/>
          </a:p>
          <a:p>
            <a:pPr lvl="0"/>
            <a:r>
              <a:rPr lang="en-US" dirty="0" err="1"/>
              <a:t>Sayı</a:t>
            </a:r>
            <a:endParaRPr lang="en-US" dirty="0"/>
          </a:p>
          <a:p>
            <a:pPr lvl="0"/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 smtClean="0"/>
              <a:t>Numaraları</a:t>
            </a:r>
            <a:r>
              <a:rPr lang="tr-TR" dirty="0" smtClean="0"/>
              <a:t> </a:t>
            </a:r>
            <a:r>
              <a:rPr lang="tr-TR" dirty="0"/>
              <a:t>(Başlangıç - Bitiş </a:t>
            </a:r>
            <a:r>
              <a:rPr lang="tr-TR" dirty="0" smtClean="0"/>
              <a:t>Sayfası)</a:t>
            </a:r>
          </a:p>
          <a:p>
            <a:pPr lvl="0"/>
            <a:r>
              <a:rPr lang="tr-TR" dirty="0" err="1"/>
              <a:t>Kirgizistan</a:t>
            </a:r>
            <a:r>
              <a:rPr lang="tr-TR" dirty="0"/>
              <a:t> Türkiye Manas Üniversitesi (KTMÜ) adresi,</a:t>
            </a:r>
          </a:p>
          <a:p>
            <a:pPr lvl="0"/>
            <a:r>
              <a:rPr lang="tr-TR" dirty="0"/>
              <a:t>DOI </a:t>
            </a:r>
          </a:p>
          <a:p>
            <a:pPr lvl="0"/>
            <a:r>
              <a:rPr lang="tr-TR" dirty="0"/>
              <a:t>WOS </a:t>
            </a:r>
            <a:r>
              <a:rPr lang="tr-TR" dirty="0" smtClean="0"/>
              <a:t>Numarası</a:t>
            </a:r>
          </a:p>
          <a:p>
            <a:pPr lvl="0"/>
            <a:r>
              <a:rPr lang="tr-TR" dirty="0" smtClean="0"/>
              <a:t>Yayımlandığı (</a:t>
            </a:r>
            <a:r>
              <a:rPr lang="tr-TR" b="1" dirty="0" smtClean="0"/>
              <a:t>PUBLISHED</a:t>
            </a:r>
            <a:r>
              <a:rPr lang="tr-TR" dirty="0" smtClean="0"/>
              <a:t>)  Yılı (</a:t>
            </a:r>
            <a:r>
              <a:rPr lang="tr-TR" b="1" dirty="0" smtClean="0"/>
              <a:t>2022 ve 2023</a:t>
            </a:r>
            <a:r>
              <a:rPr lang="tr-TR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4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u="sng" dirty="0" smtClean="0"/>
          </a:p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 smtClean="0"/>
              <a:t>Yayı</a:t>
            </a:r>
            <a:r>
              <a:rPr lang="tr-TR" dirty="0" smtClean="0"/>
              <a:t>m</a:t>
            </a:r>
            <a:r>
              <a:rPr lang="en-US" dirty="0" err="1" smtClean="0"/>
              <a:t>landığı</a:t>
            </a:r>
            <a:r>
              <a:rPr lang="en-US" dirty="0" smtClean="0"/>
              <a:t> </a:t>
            </a:r>
            <a:r>
              <a:rPr lang="en-US" dirty="0" err="1" smtClean="0"/>
              <a:t>Derginin</a:t>
            </a:r>
            <a:r>
              <a:rPr lang="en-US" b="1" dirty="0"/>
              <a:t>  Q </a:t>
            </a:r>
            <a:r>
              <a:rPr lang="en-US" b="1" dirty="0" err="1"/>
              <a:t>çeyreklik</a:t>
            </a:r>
            <a:r>
              <a:rPr lang="en-US" b="1" dirty="0"/>
              <a:t> </a:t>
            </a:r>
            <a:r>
              <a:rPr lang="en-US" b="1" dirty="0" err="1"/>
              <a:t>belgesinin</a:t>
            </a:r>
            <a:r>
              <a:rPr lang="en-US" b="1" dirty="0"/>
              <a:t> 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WEB of SCIENCE </a:t>
            </a:r>
            <a:r>
              <a:rPr lang="en-US" dirty="0" err="1"/>
              <a:t>görüntüsü</a:t>
            </a:r>
            <a:r>
              <a:rPr lang="en-US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AHCI </a:t>
            </a:r>
            <a:r>
              <a:rPr lang="tr-TR" dirty="0" smtClean="0"/>
              <a:t>dergiler için </a:t>
            </a:r>
            <a:r>
              <a:rPr lang="tr-TR" dirty="0"/>
              <a:t>Q belgesi aranmaz. </a:t>
            </a:r>
            <a:r>
              <a:rPr lang="tr-TR" dirty="0" smtClean="0"/>
              <a:t>AHCI </a:t>
            </a:r>
            <a:r>
              <a:rPr lang="tr-TR" dirty="0"/>
              <a:t>kapsamındaki </a:t>
            </a:r>
            <a:r>
              <a:rPr lang="tr-TR" dirty="0" smtClean="0"/>
              <a:t>dergilerde yayımlanmış </a:t>
            </a:r>
            <a:r>
              <a:rPr lang="tr-TR" dirty="0"/>
              <a:t>makaleler Q3 </a:t>
            </a:r>
            <a:r>
              <a:rPr lang="tr-TR" dirty="0" smtClean="0"/>
              <a:t>WOS </a:t>
            </a:r>
            <a:r>
              <a:rPr lang="tr-TR" dirty="0"/>
              <a:t>çeyreklik sınıfından kabul edilir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35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r>
              <a:rPr lang="en-US" dirty="0" smtClean="0"/>
              <a:t>WEB </a:t>
            </a:r>
            <a:r>
              <a:rPr lang="en-US" dirty="0"/>
              <a:t>of SCIENCE  </a:t>
            </a:r>
            <a:r>
              <a:rPr lang="en-US" b="1" dirty="0"/>
              <a:t>Master Journal </a:t>
            </a:r>
            <a:r>
              <a:rPr lang="en-US" b="1" dirty="0" err="1" smtClean="0"/>
              <a:t>Listesinden</a:t>
            </a:r>
            <a:r>
              <a:rPr lang="tr-TR" b="1" dirty="0" smtClean="0"/>
              <a:t> yayının yayımlandığı</a:t>
            </a:r>
            <a:r>
              <a:rPr lang="en-US" b="1" dirty="0" smtClean="0"/>
              <a:t> </a:t>
            </a:r>
            <a:r>
              <a:rPr lang="en-US" b="1" dirty="0" err="1"/>
              <a:t>derginin</a:t>
            </a:r>
            <a:r>
              <a:rPr lang="en-US" b="1" dirty="0"/>
              <a:t> </a:t>
            </a:r>
            <a:r>
              <a:rPr lang="en-US" b="1" dirty="0" err="1" smtClean="0"/>
              <a:t>kat</a:t>
            </a:r>
            <a:r>
              <a:rPr lang="tr-TR" b="1" dirty="0"/>
              <a:t>o</a:t>
            </a:r>
            <a:r>
              <a:rPr lang="en-US" b="1" dirty="0" err="1" smtClean="0"/>
              <a:t>gorisini</a:t>
            </a:r>
            <a:r>
              <a:rPr lang="tr-TR" b="1" dirty="0" smtClean="0"/>
              <a:t> (</a:t>
            </a:r>
            <a:r>
              <a:rPr lang="en-US" dirty="0" smtClean="0"/>
              <a:t>SCIE</a:t>
            </a:r>
            <a:r>
              <a:rPr lang="en-US" dirty="0"/>
              <a:t>, SSCI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AHCI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5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Words>501</Words>
  <Application>Microsoft Office PowerPoint</Application>
  <PresentationFormat>Ekran Gösterisi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ARAŞTIRMA FAALİYETLERİNİ DESTEKLEME KURULU (AFDK) KIRGIZİSTAN-TÜRKİYE  MANAS ÜNİVERSİTESİ </vt:lpstr>
      <vt:lpstr>2023 YILI GÜZ DÖNEM BİLİMSEL YAYINLARA DESTEK  BAŞVURU TAKVİMİ</vt:lpstr>
      <vt:lpstr>Tablo 1. Yayımlanmış derleme ve makale için verilen azami destek miktarı</vt:lpstr>
      <vt:lpstr>Önemli Bilgi</vt:lpstr>
      <vt:lpstr>ARAŞTIRMA FAALİYETLERİNİ DESTEKLEME YÖNETMELİĞİ</vt:lpstr>
      <vt:lpstr> BAŞVURU İÇİN İSTENEN BELGELER  </vt:lpstr>
      <vt:lpstr>Yayının Bulunduğu WEB of SCIENCE Ana Sayfa Görüntüsü (Ek1)</vt:lpstr>
      <vt:lpstr>Ek 2</vt:lpstr>
      <vt:lpstr>Ek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ARAŞTIRMA FAALİYETLERİNİ DESTEKLEME KURULU</dc:title>
  <dc:creator>25809</dc:creator>
  <cp:lastModifiedBy>usr</cp:lastModifiedBy>
  <cp:revision>101</cp:revision>
  <cp:lastPrinted>2021-05-21T10:52:38Z</cp:lastPrinted>
  <dcterms:created xsi:type="dcterms:W3CDTF">2020-12-22T11:30:54Z</dcterms:created>
  <dcterms:modified xsi:type="dcterms:W3CDTF">2024-01-09T03:59:15Z</dcterms:modified>
</cp:coreProperties>
</file>